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2"/>
  </p:notesMasterIdLst>
  <p:handoutMasterIdLst>
    <p:handoutMasterId r:id="rId23"/>
  </p:handoutMasterIdLst>
  <p:sldIdLst>
    <p:sldId id="256" r:id="rId2"/>
    <p:sldId id="330" r:id="rId3"/>
    <p:sldId id="271" r:id="rId4"/>
    <p:sldId id="306" r:id="rId5"/>
    <p:sldId id="291" r:id="rId6"/>
    <p:sldId id="332" r:id="rId7"/>
    <p:sldId id="333" r:id="rId8"/>
    <p:sldId id="342" r:id="rId9"/>
    <p:sldId id="334" r:id="rId10"/>
    <p:sldId id="335" r:id="rId11"/>
    <p:sldId id="314" r:id="rId12"/>
    <p:sldId id="258" r:id="rId13"/>
    <p:sldId id="316" r:id="rId14"/>
    <p:sldId id="261" r:id="rId15"/>
    <p:sldId id="283" r:id="rId16"/>
    <p:sldId id="337" r:id="rId17"/>
    <p:sldId id="338" r:id="rId18"/>
    <p:sldId id="339" r:id="rId19"/>
    <p:sldId id="340" r:id="rId20"/>
    <p:sldId id="341" r:id="rId21"/>
  </p:sldIdLst>
  <p:sldSz cx="9144000" cy="5143500" type="screen16x9"/>
  <p:notesSz cx="7099300" cy="10234613"/>
  <p:custDataLst>
    <p:tags r:id="rId2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348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240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3132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9999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241" autoAdjust="0"/>
  </p:normalViewPr>
  <p:slideViewPr>
    <p:cSldViewPr>
      <p:cViewPr varScale="1">
        <p:scale>
          <a:sx n="122" d="100"/>
          <a:sy n="122" d="100"/>
        </p:scale>
        <p:origin x="760" y="296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C47036A7-CA75-4FB0-A0E6-AEEC36B2D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16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1F94F5-58D1-42ED-AB38-DD97D2E4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7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5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L1D2 = </a:t>
            </a:r>
          </a:p>
          <a:p>
            <a:endParaRPr lang="en-US" dirty="0"/>
          </a:p>
          <a:p>
            <a:r>
              <a:rPr lang="en-US" dirty="0"/>
              <a:t>python</a:t>
            </a:r>
            <a:r>
              <a:rPr lang="en-US" baseline="0" dirty="0"/>
              <a:t> </a:t>
            </a:r>
            <a:r>
              <a:rPr lang="en-US" baseline="0" dirty="0" err="1"/>
              <a:t>demos.py</a:t>
            </a:r>
            <a:endParaRPr lang="en-US" baseline="0" dirty="0"/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Select Lecture 1  select demo 2</a:t>
            </a:r>
          </a:p>
          <a:p>
            <a:pPr marL="171450" indent="-171450">
              <a:buFont typeface="Wingdings" charset="0"/>
              <a:buChar char="à"/>
            </a:pPr>
            <a:endParaRPr lang="en-US" baseline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3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62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these? C3PO,</a:t>
            </a:r>
            <a:r>
              <a:rPr lang="en-US" baseline="0" dirty="0"/>
              <a:t> what does he do?  Essentially </a:t>
            </a:r>
            <a:r>
              <a:rPr lang="en-US" baseline="0" dirty="0" err="1"/>
              <a:t>google</a:t>
            </a:r>
            <a:r>
              <a:rPr lang="en-US" baseline="0" dirty="0"/>
              <a:t> translate, (but with anxiety disorder!)</a:t>
            </a:r>
          </a:p>
          <a:p>
            <a:r>
              <a:rPr lang="en-US" baseline="0" dirty="0" err="1"/>
              <a:t>Smal</a:t>
            </a:r>
            <a:r>
              <a:rPr lang="en-US" baseline="0" dirty="0"/>
              <a:t> guy? R2D2 – what does he do, yeah, not so sure</a:t>
            </a:r>
          </a:p>
          <a:p>
            <a:endParaRPr lang="en-US" baseline="0" dirty="0"/>
          </a:p>
          <a:p>
            <a:r>
              <a:rPr lang="en-US" baseline="0" dirty="0"/>
              <a:t>Things got darker: machines come back from the future – to kill us!</a:t>
            </a:r>
          </a:p>
          <a:p>
            <a:endParaRPr lang="en-US" baseline="0" dirty="0"/>
          </a:p>
          <a:p>
            <a:r>
              <a:rPr lang="en-US" baseline="0" dirty="0"/>
              <a:t>90’s : software is scary</a:t>
            </a:r>
          </a:p>
          <a:p>
            <a:endParaRPr lang="en-US" baseline="0" dirty="0"/>
          </a:p>
          <a:p>
            <a:r>
              <a:rPr lang="en-US" baseline="0" dirty="0"/>
              <a:t>Basic fear about what technology might do ?</a:t>
            </a:r>
          </a:p>
          <a:p>
            <a:endParaRPr lang="en-US" baseline="0" dirty="0"/>
          </a:p>
          <a:p>
            <a:r>
              <a:rPr lang="en-US" baseline="0" dirty="0"/>
              <a:t>What if we can’t even tell technology apart from ourselves?</a:t>
            </a:r>
          </a:p>
          <a:p>
            <a:endParaRPr lang="en-US" baseline="0" dirty="0"/>
          </a:p>
          <a:p>
            <a:r>
              <a:rPr lang="en-US" baseline="0" dirty="0"/>
              <a:t>OR maybe it’ll look really different and snarky</a:t>
            </a:r>
          </a:p>
          <a:p>
            <a:endParaRPr lang="en-US" baseline="0" dirty="0"/>
          </a:p>
          <a:p>
            <a:r>
              <a:rPr lang="en-US" baseline="0" dirty="0"/>
              <a:t>Some exceptions like wall-E, positive view of technology (but maybe not of us humans!)</a:t>
            </a:r>
          </a:p>
          <a:p>
            <a:endParaRPr lang="en-US" baseline="0" dirty="0"/>
          </a:p>
          <a:p>
            <a:r>
              <a:rPr lang="en-US" baseline="0" dirty="0"/>
              <a:t>But mostly a worry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[not very worried myself, at least at present]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33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6925"/>
          </a:xfrm>
          <a:noFill/>
          <a:ln/>
        </p:spPr>
        <p:txBody>
          <a:bodyPr/>
          <a:lstStyle/>
          <a:p>
            <a:r>
              <a:rPr lang="en-US" sz="1700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Example of utilities.  10 for A, 1 for each Friday with friends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92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Million dollar computer with</a:t>
            </a:r>
            <a:r>
              <a:rPr lang="en-US" baseline="0" dirty="0"/>
              <a:t> less computation than your phone</a:t>
            </a:r>
          </a:p>
          <a:p>
            <a:endParaRPr lang="en-US" baseline="0" dirty="0"/>
          </a:p>
          <a:p>
            <a:r>
              <a:rPr lang="en-US" baseline="0" dirty="0"/>
              <a:t>MT </a:t>
            </a:r>
            <a:r>
              <a:rPr lang="en-US" baseline="0"/>
              <a:t>was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1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NLP – ASR </a:t>
            </a:r>
            <a:r>
              <a:rPr lang="en-US" dirty="0" err="1"/>
              <a:t>tvsample.avi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Yeah, Kasparov</a:t>
            </a:r>
            <a:r>
              <a:rPr lang="en-US" baseline="0" dirty="0"/>
              <a:t> comment probably says more about humans than about computers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76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solidFill>
            <a:srgbClr val="FFFFFF"/>
          </a:solidFill>
          <a:ln/>
        </p:spPr>
      </p:sp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6925"/>
          </a:xfrm>
          <a:noFill/>
          <a:ln/>
        </p:spPr>
        <p:txBody>
          <a:bodyPr/>
          <a:lstStyle/>
          <a:p>
            <a:r>
              <a:rPr lang="en-US">
                <a:latin typeface="Helvetica" charset="0"/>
                <a:cs typeface="Helvetica" charset="0"/>
                <a:sym typeface="Helvetica" charset="0"/>
              </a:rPr>
              <a:t>All applications can be thought of as decision making or useful sub-components of decision making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83433"/>
            <a:ext cx="9144000" cy="11025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743200"/>
            <a:ext cx="91440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400"/>
            </a:lvl2pPr>
            <a:lvl3pPr marL="685783" indent="0">
              <a:buNone/>
              <a:defRPr sz="1200"/>
            </a:lvl3pPr>
            <a:lvl4pPr marL="1028675" indent="0">
              <a:buNone/>
              <a:defRPr sz="1100"/>
            </a:lvl4pPr>
            <a:lvl5pPr marL="1371566" indent="0">
              <a:buNone/>
              <a:defRPr sz="1100"/>
            </a:lvl5pPr>
            <a:lvl6pPr marL="1714457" indent="0">
              <a:buNone/>
              <a:defRPr sz="1100"/>
            </a:lvl6pPr>
            <a:lvl7pPr marL="2057348" indent="0">
              <a:buNone/>
              <a:defRPr sz="1100"/>
            </a:lvl7pPr>
            <a:lvl8pPr marL="2400240" indent="0">
              <a:buNone/>
              <a:defRPr sz="1100"/>
            </a:lvl8pPr>
            <a:lvl9pPr marL="2743132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47750"/>
            <a:ext cx="85344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683919"/>
            <a:ext cx="21717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529FA7E6-6E6F-4B77-AE36-D459A899D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773431"/>
            <a:ext cx="9144000" cy="4571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9" tIns="34289" rIns="68579" bIns="34289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903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795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686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577" indent="-17144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xtremetech.com/wp-content/uploads/2012/03/1791712.jpeg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file:///\\localhost\upload.wikimedia.org\wikipedia\commons\7\76\Kinect2-ir-image.png" TargetMode="External"/><Relationship Id="rId7" Type="http://schemas.openxmlformats.org/officeDocument/2006/relationships/hyperlink" Target="file:///\\localhost\upload.wikimedia.org\wikipedia\commons\6\67\Xbox-360-Kinect-Standalone.png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file:///\\localhost\upload.wikimedia.org\wikipedia\commons\9\90\Kinect2-deepmap.png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25/05/22/after-klarna-zooms-ceo-also-uses-an-ai-avatar-on-quarterly-call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ygSMgK3BEM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-9144" y="594793"/>
            <a:ext cx="9144000" cy="1102519"/>
          </a:xfrm>
        </p:spPr>
        <p:txBody>
          <a:bodyPr/>
          <a:lstStyle/>
          <a:p>
            <a:pPr eaLnBrk="1" hangingPunct="1"/>
            <a:r>
              <a:rPr lang="en-US" dirty="0"/>
              <a:t>Introduction to Artificial Intelligence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143000" y="4686301"/>
            <a:ext cx="440055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4019550"/>
            <a:ext cx="9144000" cy="108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b="1" dirty="0">
                <a:latin typeface="Calibri"/>
                <a:cs typeface="Calibri"/>
              </a:rPr>
              <a:t>Prof. Guang Cheng</a:t>
            </a:r>
            <a:br>
              <a:rPr lang="en-US" sz="2200" b="1" dirty="0">
                <a:latin typeface="Calibri"/>
                <a:cs typeface="Calibri"/>
              </a:rPr>
            </a:br>
            <a:r>
              <a:rPr lang="en-US" sz="2200" b="1" dirty="0">
                <a:latin typeface="Calibri"/>
                <a:cs typeface="Calibri"/>
              </a:rPr>
              <a:t>Director of Trustworthy AI Lab</a:t>
            </a:r>
            <a:br>
              <a:rPr lang="en-US" sz="2200" b="1" dirty="0">
                <a:latin typeface="Calibri"/>
                <a:cs typeface="Calibri"/>
              </a:rPr>
            </a:br>
            <a:r>
              <a:rPr lang="en-US" sz="2200" b="1" dirty="0">
                <a:latin typeface="Calibri"/>
                <a:cs typeface="Calibri"/>
              </a:rPr>
              <a:t>UCLA</a:t>
            </a:r>
          </a:p>
        </p:txBody>
      </p:sp>
      <p:pic>
        <p:nvPicPr>
          <p:cNvPr id="26625" name="Picture 1" descr="C:\Temp\ketrina\Lecture1-Introdu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3432" y="1563031"/>
            <a:ext cx="4517136" cy="20174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What Can AI Do?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47750"/>
            <a:ext cx="8534400" cy="354687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500" dirty="0">
                <a:solidFill>
                  <a:schemeClr val="tx1"/>
                </a:solidFill>
              </a:rPr>
              <a:t>Quiz: Which of the following can be done at present?</a:t>
            </a:r>
          </a:p>
          <a:p>
            <a:pPr eaLnBrk="1" hangingPunct="1">
              <a:lnSpc>
                <a:spcPct val="80000"/>
              </a:lnSpc>
            </a:pPr>
            <a:endParaRPr lang="en-US" sz="15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Play a decent game of table tennis?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Play a decent game of Jeopardy?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Drive safely along a curving mountain road?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Drive safely along Telegraph Avenue?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Buy a week's worth of groceries on the web?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Buy a week's worth of groceries at Berkeley Bowl?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Discover and prove a new mathematical theorem?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Converse successfully with another person for an hour?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Perform a surgical operation?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Put away the dishes and fold the laundry?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Translate spoken Chinese into spoken English in real time?</a:t>
            </a:r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Write an intentionally funny story?</a:t>
            </a:r>
          </a:p>
        </p:txBody>
      </p:sp>
      <p:sp>
        <p:nvSpPr>
          <p:cNvPr id="541700" name="Freeform 4"/>
          <p:cNvSpPr>
            <a:spLocks/>
          </p:cNvSpPr>
          <p:nvPr/>
        </p:nvSpPr>
        <p:spPr bwMode="auto">
          <a:xfrm>
            <a:off x="609600" y="150495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541704" name="Freeform 8"/>
          <p:cNvSpPr>
            <a:spLocks/>
          </p:cNvSpPr>
          <p:nvPr/>
        </p:nvSpPr>
        <p:spPr bwMode="auto">
          <a:xfrm>
            <a:off x="628650" y="196215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541705" name="Freeform 9"/>
          <p:cNvSpPr>
            <a:spLocks/>
          </p:cNvSpPr>
          <p:nvPr/>
        </p:nvSpPr>
        <p:spPr bwMode="auto">
          <a:xfrm>
            <a:off x="619125" y="241935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541706" name="Freeform 10"/>
          <p:cNvSpPr>
            <a:spLocks/>
          </p:cNvSpPr>
          <p:nvPr/>
        </p:nvSpPr>
        <p:spPr bwMode="auto">
          <a:xfrm>
            <a:off x="619125" y="379095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541709" name="Freeform 13"/>
          <p:cNvSpPr>
            <a:spLocks/>
          </p:cNvSpPr>
          <p:nvPr/>
        </p:nvSpPr>
        <p:spPr bwMode="auto">
          <a:xfrm>
            <a:off x="628649" y="2647950"/>
            <a:ext cx="170260" cy="17145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541710" name="Freeform 14"/>
          <p:cNvSpPr>
            <a:spLocks/>
          </p:cNvSpPr>
          <p:nvPr/>
        </p:nvSpPr>
        <p:spPr bwMode="auto">
          <a:xfrm>
            <a:off x="628649" y="3105150"/>
            <a:ext cx="170260" cy="17145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541712" name="Freeform 16"/>
          <p:cNvSpPr>
            <a:spLocks/>
          </p:cNvSpPr>
          <p:nvPr/>
        </p:nvSpPr>
        <p:spPr bwMode="auto">
          <a:xfrm>
            <a:off x="628649" y="4019550"/>
            <a:ext cx="170260" cy="17145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28649" y="2876550"/>
            <a:ext cx="228600" cy="171450"/>
            <a:chOff x="4896" y="2256"/>
            <a:chExt cx="432" cy="816"/>
          </a:xfrm>
        </p:grpSpPr>
        <p:sp>
          <p:nvSpPr>
            <p:cNvPr id="15380" name="Freeform 21"/>
            <p:cNvSpPr>
              <a:spLocks/>
            </p:cNvSpPr>
            <p:nvPr/>
          </p:nvSpPr>
          <p:spPr bwMode="auto">
            <a:xfrm>
              <a:off x="4896" y="2256"/>
              <a:ext cx="432" cy="624"/>
            </a:xfrm>
            <a:custGeom>
              <a:avLst/>
              <a:gdLst>
                <a:gd name="T0" fmla="*/ 0 w 432"/>
                <a:gd name="T1" fmla="*/ 192 h 624"/>
                <a:gd name="T2" fmla="*/ 96 w 432"/>
                <a:gd name="T3" fmla="*/ 0 h 624"/>
                <a:gd name="T4" fmla="*/ 336 w 432"/>
                <a:gd name="T5" fmla="*/ 0 h 624"/>
                <a:gd name="T6" fmla="*/ 432 w 432"/>
                <a:gd name="T7" fmla="*/ 192 h 624"/>
                <a:gd name="T8" fmla="*/ 336 w 432"/>
                <a:gd name="T9" fmla="*/ 384 h 624"/>
                <a:gd name="T10" fmla="*/ 240 w 432"/>
                <a:gd name="T11" fmla="*/ 432 h 624"/>
                <a:gd name="T12" fmla="*/ 240 w 432"/>
                <a:gd name="T13" fmla="*/ 624 h 624"/>
                <a:gd name="T14" fmla="*/ 144 w 432"/>
                <a:gd name="T15" fmla="*/ 624 h 624"/>
                <a:gd name="T16" fmla="*/ 144 w 432"/>
                <a:gd name="T17" fmla="*/ 384 h 624"/>
                <a:gd name="T18" fmla="*/ 288 w 432"/>
                <a:gd name="T19" fmla="*/ 288 h 624"/>
                <a:gd name="T20" fmla="*/ 336 w 432"/>
                <a:gd name="T21" fmla="*/ 192 h 624"/>
                <a:gd name="T22" fmla="*/ 288 w 432"/>
                <a:gd name="T23" fmla="*/ 96 h 624"/>
                <a:gd name="T24" fmla="*/ 144 w 432"/>
                <a:gd name="T25" fmla="*/ 96 h 624"/>
                <a:gd name="T26" fmla="*/ 96 w 432"/>
                <a:gd name="T27" fmla="*/ 240 h 624"/>
                <a:gd name="T28" fmla="*/ 0 w 432"/>
                <a:gd name="T29" fmla="*/ 192 h 6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32"/>
                <a:gd name="T46" fmla="*/ 0 h 624"/>
                <a:gd name="T47" fmla="*/ 432 w 432"/>
                <a:gd name="T48" fmla="*/ 624 h 6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32" h="624">
                  <a:moveTo>
                    <a:pt x="0" y="192"/>
                  </a:moveTo>
                  <a:lnTo>
                    <a:pt x="96" y="0"/>
                  </a:lnTo>
                  <a:lnTo>
                    <a:pt x="336" y="0"/>
                  </a:lnTo>
                  <a:lnTo>
                    <a:pt x="432" y="192"/>
                  </a:lnTo>
                  <a:lnTo>
                    <a:pt x="336" y="384"/>
                  </a:lnTo>
                  <a:lnTo>
                    <a:pt x="240" y="432"/>
                  </a:lnTo>
                  <a:lnTo>
                    <a:pt x="240" y="624"/>
                  </a:lnTo>
                  <a:lnTo>
                    <a:pt x="144" y="624"/>
                  </a:lnTo>
                  <a:lnTo>
                    <a:pt x="144" y="384"/>
                  </a:lnTo>
                  <a:lnTo>
                    <a:pt x="288" y="288"/>
                  </a:lnTo>
                  <a:lnTo>
                    <a:pt x="336" y="192"/>
                  </a:lnTo>
                  <a:lnTo>
                    <a:pt x="288" y="96"/>
                  </a:lnTo>
                  <a:lnTo>
                    <a:pt x="144" y="96"/>
                  </a:lnTo>
                  <a:lnTo>
                    <a:pt x="96" y="24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81" name="Freeform 22"/>
            <p:cNvSpPr>
              <a:spLocks/>
            </p:cNvSpPr>
            <p:nvPr/>
          </p:nvSpPr>
          <p:spPr bwMode="auto">
            <a:xfrm>
              <a:off x="5040" y="2976"/>
              <a:ext cx="96" cy="96"/>
            </a:xfrm>
            <a:custGeom>
              <a:avLst/>
              <a:gdLst>
                <a:gd name="T0" fmla="*/ 96 w 96"/>
                <a:gd name="T1" fmla="*/ 0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  <a:gd name="T8" fmla="*/ 9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96"/>
                <a:gd name="T17" fmla="*/ 96 w 9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96">
                  <a:moveTo>
                    <a:pt x="96" y="0"/>
                  </a:moveTo>
                  <a:lnTo>
                    <a:pt x="0" y="0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628649" y="3333750"/>
            <a:ext cx="228600" cy="171450"/>
            <a:chOff x="4896" y="2256"/>
            <a:chExt cx="432" cy="816"/>
          </a:xfrm>
        </p:grpSpPr>
        <p:sp>
          <p:nvSpPr>
            <p:cNvPr id="15378" name="Freeform 24"/>
            <p:cNvSpPr>
              <a:spLocks/>
            </p:cNvSpPr>
            <p:nvPr/>
          </p:nvSpPr>
          <p:spPr bwMode="auto">
            <a:xfrm>
              <a:off x="4896" y="2256"/>
              <a:ext cx="432" cy="624"/>
            </a:xfrm>
            <a:custGeom>
              <a:avLst/>
              <a:gdLst>
                <a:gd name="T0" fmla="*/ 0 w 432"/>
                <a:gd name="T1" fmla="*/ 192 h 624"/>
                <a:gd name="T2" fmla="*/ 96 w 432"/>
                <a:gd name="T3" fmla="*/ 0 h 624"/>
                <a:gd name="T4" fmla="*/ 336 w 432"/>
                <a:gd name="T5" fmla="*/ 0 h 624"/>
                <a:gd name="T6" fmla="*/ 432 w 432"/>
                <a:gd name="T7" fmla="*/ 192 h 624"/>
                <a:gd name="T8" fmla="*/ 336 w 432"/>
                <a:gd name="T9" fmla="*/ 384 h 624"/>
                <a:gd name="T10" fmla="*/ 240 w 432"/>
                <a:gd name="T11" fmla="*/ 432 h 624"/>
                <a:gd name="T12" fmla="*/ 240 w 432"/>
                <a:gd name="T13" fmla="*/ 624 h 624"/>
                <a:gd name="T14" fmla="*/ 144 w 432"/>
                <a:gd name="T15" fmla="*/ 624 h 624"/>
                <a:gd name="T16" fmla="*/ 144 w 432"/>
                <a:gd name="T17" fmla="*/ 384 h 624"/>
                <a:gd name="T18" fmla="*/ 288 w 432"/>
                <a:gd name="T19" fmla="*/ 288 h 624"/>
                <a:gd name="T20" fmla="*/ 336 w 432"/>
                <a:gd name="T21" fmla="*/ 192 h 624"/>
                <a:gd name="T22" fmla="*/ 288 w 432"/>
                <a:gd name="T23" fmla="*/ 96 h 624"/>
                <a:gd name="T24" fmla="*/ 144 w 432"/>
                <a:gd name="T25" fmla="*/ 96 h 624"/>
                <a:gd name="T26" fmla="*/ 96 w 432"/>
                <a:gd name="T27" fmla="*/ 240 h 624"/>
                <a:gd name="T28" fmla="*/ 0 w 432"/>
                <a:gd name="T29" fmla="*/ 192 h 6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32"/>
                <a:gd name="T46" fmla="*/ 0 h 624"/>
                <a:gd name="T47" fmla="*/ 432 w 432"/>
                <a:gd name="T48" fmla="*/ 624 h 6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32" h="624">
                  <a:moveTo>
                    <a:pt x="0" y="192"/>
                  </a:moveTo>
                  <a:lnTo>
                    <a:pt x="96" y="0"/>
                  </a:lnTo>
                  <a:lnTo>
                    <a:pt x="336" y="0"/>
                  </a:lnTo>
                  <a:lnTo>
                    <a:pt x="432" y="192"/>
                  </a:lnTo>
                  <a:lnTo>
                    <a:pt x="336" y="384"/>
                  </a:lnTo>
                  <a:lnTo>
                    <a:pt x="240" y="432"/>
                  </a:lnTo>
                  <a:lnTo>
                    <a:pt x="240" y="624"/>
                  </a:lnTo>
                  <a:lnTo>
                    <a:pt x="144" y="624"/>
                  </a:lnTo>
                  <a:lnTo>
                    <a:pt x="144" y="384"/>
                  </a:lnTo>
                  <a:lnTo>
                    <a:pt x="288" y="288"/>
                  </a:lnTo>
                  <a:lnTo>
                    <a:pt x="336" y="192"/>
                  </a:lnTo>
                  <a:lnTo>
                    <a:pt x="288" y="96"/>
                  </a:lnTo>
                  <a:lnTo>
                    <a:pt x="144" y="96"/>
                  </a:lnTo>
                  <a:lnTo>
                    <a:pt x="96" y="24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79" name="Freeform 25"/>
            <p:cNvSpPr>
              <a:spLocks/>
            </p:cNvSpPr>
            <p:nvPr/>
          </p:nvSpPr>
          <p:spPr bwMode="auto">
            <a:xfrm>
              <a:off x="5040" y="2976"/>
              <a:ext cx="96" cy="96"/>
            </a:xfrm>
            <a:custGeom>
              <a:avLst/>
              <a:gdLst>
                <a:gd name="T0" fmla="*/ 96 w 96"/>
                <a:gd name="T1" fmla="*/ 0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  <a:gd name="T8" fmla="*/ 9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96"/>
                <a:gd name="T17" fmla="*/ 96 w 9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96">
                  <a:moveTo>
                    <a:pt x="96" y="0"/>
                  </a:moveTo>
                  <a:lnTo>
                    <a:pt x="0" y="0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628649" y="2190750"/>
            <a:ext cx="228600" cy="171450"/>
            <a:chOff x="4896" y="2256"/>
            <a:chExt cx="432" cy="816"/>
          </a:xfrm>
        </p:grpSpPr>
        <p:sp>
          <p:nvSpPr>
            <p:cNvPr id="15376" name="Freeform 21"/>
            <p:cNvSpPr>
              <a:spLocks/>
            </p:cNvSpPr>
            <p:nvPr/>
          </p:nvSpPr>
          <p:spPr bwMode="auto">
            <a:xfrm>
              <a:off x="4896" y="2256"/>
              <a:ext cx="432" cy="624"/>
            </a:xfrm>
            <a:custGeom>
              <a:avLst/>
              <a:gdLst>
                <a:gd name="T0" fmla="*/ 0 w 432"/>
                <a:gd name="T1" fmla="*/ 192 h 624"/>
                <a:gd name="T2" fmla="*/ 96 w 432"/>
                <a:gd name="T3" fmla="*/ 0 h 624"/>
                <a:gd name="T4" fmla="*/ 336 w 432"/>
                <a:gd name="T5" fmla="*/ 0 h 624"/>
                <a:gd name="T6" fmla="*/ 432 w 432"/>
                <a:gd name="T7" fmla="*/ 192 h 624"/>
                <a:gd name="T8" fmla="*/ 336 w 432"/>
                <a:gd name="T9" fmla="*/ 384 h 624"/>
                <a:gd name="T10" fmla="*/ 240 w 432"/>
                <a:gd name="T11" fmla="*/ 432 h 624"/>
                <a:gd name="T12" fmla="*/ 240 w 432"/>
                <a:gd name="T13" fmla="*/ 624 h 624"/>
                <a:gd name="T14" fmla="*/ 144 w 432"/>
                <a:gd name="T15" fmla="*/ 624 h 624"/>
                <a:gd name="T16" fmla="*/ 144 w 432"/>
                <a:gd name="T17" fmla="*/ 384 h 624"/>
                <a:gd name="T18" fmla="*/ 288 w 432"/>
                <a:gd name="T19" fmla="*/ 288 h 624"/>
                <a:gd name="T20" fmla="*/ 336 w 432"/>
                <a:gd name="T21" fmla="*/ 192 h 624"/>
                <a:gd name="T22" fmla="*/ 288 w 432"/>
                <a:gd name="T23" fmla="*/ 96 h 624"/>
                <a:gd name="T24" fmla="*/ 144 w 432"/>
                <a:gd name="T25" fmla="*/ 96 h 624"/>
                <a:gd name="T26" fmla="*/ 96 w 432"/>
                <a:gd name="T27" fmla="*/ 240 h 624"/>
                <a:gd name="T28" fmla="*/ 0 w 432"/>
                <a:gd name="T29" fmla="*/ 192 h 6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32"/>
                <a:gd name="T46" fmla="*/ 0 h 624"/>
                <a:gd name="T47" fmla="*/ 432 w 432"/>
                <a:gd name="T48" fmla="*/ 624 h 6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32" h="624">
                  <a:moveTo>
                    <a:pt x="0" y="192"/>
                  </a:moveTo>
                  <a:lnTo>
                    <a:pt x="96" y="0"/>
                  </a:lnTo>
                  <a:lnTo>
                    <a:pt x="336" y="0"/>
                  </a:lnTo>
                  <a:lnTo>
                    <a:pt x="432" y="192"/>
                  </a:lnTo>
                  <a:lnTo>
                    <a:pt x="336" y="384"/>
                  </a:lnTo>
                  <a:lnTo>
                    <a:pt x="240" y="432"/>
                  </a:lnTo>
                  <a:lnTo>
                    <a:pt x="240" y="624"/>
                  </a:lnTo>
                  <a:lnTo>
                    <a:pt x="144" y="624"/>
                  </a:lnTo>
                  <a:lnTo>
                    <a:pt x="144" y="384"/>
                  </a:lnTo>
                  <a:lnTo>
                    <a:pt x="288" y="288"/>
                  </a:lnTo>
                  <a:lnTo>
                    <a:pt x="336" y="192"/>
                  </a:lnTo>
                  <a:lnTo>
                    <a:pt x="288" y="96"/>
                  </a:lnTo>
                  <a:lnTo>
                    <a:pt x="144" y="96"/>
                  </a:lnTo>
                  <a:lnTo>
                    <a:pt x="96" y="24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77" name="Freeform 22"/>
            <p:cNvSpPr>
              <a:spLocks/>
            </p:cNvSpPr>
            <p:nvPr/>
          </p:nvSpPr>
          <p:spPr bwMode="auto">
            <a:xfrm>
              <a:off x="5040" y="2976"/>
              <a:ext cx="96" cy="96"/>
            </a:xfrm>
            <a:custGeom>
              <a:avLst/>
              <a:gdLst>
                <a:gd name="T0" fmla="*/ 96 w 96"/>
                <a:gd name="T1" fmla="*/ 0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  <a:gd name="T8" fmla="*/ 9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96"/>
                <a:gd name="T17" fmla="*/ 96 w 9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96">
                  <a:moveTo>
                    <a:pt x="96" y="0"/>
                  </a:moveTo>
                  <a:lnTo>
                    <a:pt x="0" y="0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10"/>
          <p:cNvSpPr>
            <a:spLocks/>
          </p:cNvSpPr>
          <p:nvPr/>
        </p:nvSpPr>
        <p:spPr bwMode="auto">
          <a:xfrm>
            <a:off x="619125" y="356235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sp>
        <p:nvSpPr>
          <p:cNvPr id="22" name="Freeform 4"/>
          <p:cNvSpPr>
            <a:spLocks/>
          </p:cNvSpPr>
          <p:nvPr/>
        </p:nvSpPr>
        <p:spPr bwMode="auto">
          <a:xfrm>
            <a:off x="619125" y="173355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/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4341" y="1733550"/>
            <a:ext cx="3068150" cy="220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084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700" grpId="0" animBg="1"/>
      <p:bldP spid="541704" grpId="0" animBg="1"/>
      <p:bldP spid="541705" grpId="0" animBg="1"/>
      <p:bldP spid="541706" grpId="0" animBg="1"/>
      <p:bldP spid="541709" grpId="0" animBg="1"/>
      <p:bldP spid="541710" grpId="0" animBg="1"/>
      <p:bldP spid="541712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Natural Language</a:t>
            </a:r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034104"/>
            <a:ext cx="6400800" cy="37147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/>
              <a:t>Speech technologies (e.g. </a:t>
            </a:r>
            <a:r>
              <a:rPr lang="en-US" sz="1800" dirty="0" err="1"/>
              <a:t>Siri</a:t>
            </a:r>
            <a:r>
              <a:rPr lang="en-US" sz="1800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Automatic speech recognition (ASR)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Text-to-speech synthesis (TTS)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Dialog systems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047750"/>
            <a:ext cx="1783521" cy="1219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734328" y="4835723"/>
            <a:ext cx="2409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Demo: NLP – ASR </a:t>
            </a:r>
            <a:r>
              <a:rPr lang="en-US" sz="1400" dirty="0" err="1">
                <a:solidFill>
                  <a:srgbClr val="FF0000"/>
                </a:solidFill>
                <a:latin typeface="Calibri"/>
                <a:cs typeface="Calibri"/>
              </a:rPr>
              <a:t>tvsample.avi</a:t>
            </a:r>
            <a:endParaRPr lang="en-US" sz="1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Natural Language</a:t>
            </a:r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034104"/>
            <a:ext cx="6400800" cy="37147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/>
              <a:t>Speech technologies (e.g. </a:t>
            </a:r>
            <a:r>
              <a:rPr lang="en-US" sz="1800" dirty="0" err="1"/>
              <a:t>Siri</a:t>
            </a:r>
            <a:r>
              <a:rPr lang="en-US" sz="1800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Automatic speech recognition (ASR)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Text-to-speech synthesis (TTS)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Dialog systems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eaLnBrk="1" hangingPunct="1">
              <a:lnSpc>
                <a:spcPct val="80000"/>
              </a:lnSpc>
            </a:pPr>
            <a:r>
              <a:rPr lang="en-US" sz="1800" dirty="0"/>
              <a:t>Language processing technologies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Question answering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Machine translation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500" dirty="0"/>
              <a:t>	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Web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Text classification, spam filtering, etc…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047750"/>
            <a:ext cx="1783521" cy="1219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 l="7121" t="21938" r="10979" b="50627"/>
          <a:stretch>
            <a:fillRect/>
          </a:stretch>
        </p:blipFill>
        <p:spPr bwMode="auto">
          <a:xfrm>
            <a:off x="914400" y="3008710"/>
            <a:ext cx="2525316" cy="12358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 l="4761" t="14677" r="7295" b="52715"/>
          <a:stretch>
            <a:fillRect/>
          </a:stretch>
        </p:blipFill>
        <p:spPr bwMode="auto">
          <a:xfrm>
            <a:off x="3714750" y="3008710"/>
            <a:ext cx="2686050" cy="123944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8674" name="Picture 2" descr="IBM Watson, stomping the opposition at Jeopard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 l="18667" r="17333"/>
          <a:stretch>
            <a:fillRect/>
          </a:stretch>
        </p:blipFill>
        <p:spPr bwMode="auto">
          <a:xfrm>
            <a:off x="6629400" y="1047750"/>
            <a:ext cx="2286000" cy="26550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2234803"/>
            <a:ext cx="5524500" cy="23943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 dirty="0"/>
              <a:t>Vision (Perception)</a:t>
            </a:r>
          </a:p>
        </p:txBody>
      </p:sp>
      <p:sp>
        <p:nvSpPr>
          <p:cNvPr id="18437" name="Rectangle 6"/>
          <p:cNvSpPr>
            <a:spLocks/>
          </p:cNvSpPr>
          <p:nvPr/>
        </p:nvSpPr>
        <p:spPr bwMode="auto">
          <a:xfrm>
            <a:off x="647700" y="4781550"/>
            <a:ext cx="34671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>
              <a:spcBef>
                <a:spcPts val="600"/>
              </a:spcBef>
            </a:pPr>
            <a:r>
              <a:rPr lang="en-US" sz="1100" dirty="0">
                <a:latin typeface="Calibri"/>
                <a:cs typeface="Calibri"/>
              </a:rPr>
              <a:t>Images from Erik </a:t>
            </a:r>
            <a:r>
              <a:rPr lang="en-US" sz="1100" dirty="0" err="1">
                <a:latin typeface="Calibri"/>
                <a:cs typeface="Calibri"/>
              </a:rPr>
              <a:t>Sudderth</a:t>
            </a:r>
            <a:r>
              <a:rPr lang="en-US" sz="1100" dirty="0">
                <a:latin typeface="Calibri"/>
                <a:cs typeface="Calibri"/>
              </a:rPr>
              <a:t> (left), </a:t>
            </a:r>
            <a:r>
              <a:rPr lang="en-US" sz="1100" dirty="0" err="1">
                <a:latin typeface="Calibri"/>
                <a:cs typeface="Calibri"/>
              </a:rPr>
              <a:t>wikipedia</a:t>
            </a:r>
            <a:r>
              <a:rPr lang="en-US" sz="1100" dirty="0">
                <a:latin typeface="Calibri"/>
                <a:cs typeface="Calibri"/>
              </a:rPr>
              <a:t> (right)</a:t>
            </a:r>
          </a:p>
        </p:txBody>
      </p:sp>
      <p:sp>
        <p:nvSpPr>
          <p:cNvPr id="18438" name="Rectangle 7"/>
          <p:cNvSpPr>
            <a:spLocks/>
          </p:cNvSpPr>
          <p:nvPr/>
        </p:nvSpPr>
        <p:spPr bwMode="auto">
          <a:xfrm>
            <a:off x="457200" y="1047750"/>
            <a:ext cx="6172200" cy="990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44073" indent="-214308">
              <a:spcBef>
                <a:spcPts val="479"/>
              </a:spcBef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accent6"/>
                </a:solidFill>
                <a:latin typeface="Calibri"/>
                <a:cs typeface="Calibri"/>
              </a:rPr>
              <a:t>Object and face recognition</a:t>
            </a:r>
          </a:p>
          <a:p>
            <a:pPr marL="244073" indent="-214308">
              <a:spcBef>
                <a:spcPts val="479"/>
              </a:spcBef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accent6"/>
                </a:solidFill>
                <a:latin typeface="Calibri"/>
                <a:cs typeface="Calibri"/>
              </a:rPr>
              <a:t>Scene segmentation</a:t>
            </a:r>
          </a:p>
          <a:p>
            <a:pPr marL="244073" indent="-214308">
              <a:spcBef>
                <a:spcPts val="479"/>
              </a:spcBef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accent6"/>
                </a:solidFill>
                <a:latin typeface="Calibri"/>
                <a:cs typeface="Calibri"/>
              </a:rPr>
              <a:t>Image classification</a:t>
            </a:r>
          </a:p>
        </p:txBody>
      </p:sp>
      <p:pic>
        <p:nvPicPr>
          <p:cNvPr id="59394" name="Picture 2" descr="File:Kinect2-ir-image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895350"/>
            <a:ext cx="1833880" cy="1447800"/>
          </a:xfrm>
          <a:prstGeom prst="rect">
            <a:avLst/>
          </a:prstGeom>
          <a:noFill/>
        </p:spPr>
      </p:pic>
      <p:pic>
        <p:nvPicPr>
          <p:cNvPr id="59396" name="Picture 4" descr="File:Kinect2-deepmap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4600" y="2419350"/>
            <a:ext cx="1828800" cy="1472859"/>
          </a:xfrm>
          <a:prstGeom prst="rect">
            <a:avLst/>
          </a:prstGeom>
          <a:noFill/>
        </p:spPr>
      </p:pic>
      <p:pic>
        <p:nvPicPr>
          <p:cNvPr id="59398" name="Picture 6" descr="File:Xbox-360-Kinect-Standalone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86200" y="1123950"/>
            <a:ext cx="2286000" cy="78965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088155" y="4476750"/>
            <a:ext cx="2821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Demo1: VISION – lec_1_t2_video.flv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8155" y="4778573"/>
            <a:ext cx="3055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Demo2: VISION – lec_1_obj_rec_0.mpg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6248400" cy="85725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Robotics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085850"/>
            <a:ext cx="3200400" cy="35433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500" dirty="0">
                <a:solidFill>
                  <a:schemeClr val="tx1"/>
                </a:solidFill>
              </a:rPr>
              <a:t>Robotics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Part mech. eng.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Part AI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Reality much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400" dirty="0"/>
              <a:t>	harder than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400" dirty="0"/>
              <a:t>	simulations!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1500" dirty="0">
                <a:solidFill>
                  <a:schemeClr val="tx1"/>
                </a:solidFill>
              </a:rPr>
              <a:t>Technologies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Vehicles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Rescue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Soccer!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Lots of automation…</a:t>
            </a:r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3124200" y="4857751"/>
            <a:ext cx="3676650" cy="2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Images from UC Berkeley, Boston Dynamics, </a:t>
            </a:r>
            <a:r>
              <a:rPr lang="en-US" sz="1100" dirty="0" err="1">
                <a:latin typeface="Calibri"/>
                <a:cs typeface="Calibri"/>
              </a:rPr>
              <a:t>RoboCup</a:t>
            </a:r>
            <a:r>
              <a:rPr lang="en-US" sz="1100" dirty="0">
                <a:latin typeface="Calibri"/>
                <a:cs typeface="Calibri"/>
              </a:rPr>
              <a:t>, Google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1788" y="971550"/>
            <a:ext cx="1851212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4944" y="971550"/>
            <a:ext cx="318945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http://www.bostondynamics.com/img/PETMAN_Mar-2012_crop.jpg"/>
          <p:cNvPicPr>
            <a:picLocks noChangeAspect="1" noChangeArrowheads="1"/>
          </p:cNvPicPr>
          <p:nvPr/>
        </p:nvPicPr>
        <p:blipFill>
          <a:blip r:embed="rId4" cstate="print"/>
          <a:srcRect l="28571" r="25714"/>
          <a:stretch>
            <a:fillRect/>
          </a:stretch>
        </p:blipFill>
        <p:spPr bwMode="auto">
          <a:xfrm>
            <a:off x="7010400" y="2724150"/>
            <a:ext cx="1600200" cy="2261821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3137964"/>
            <a:ext cx="2590800" cy="162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0600" y="-19050"/>
            <a:ext cx="215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Demo 1: ROBOTICS – </a:t>
            </a:r>
            <a:r>
              <a:rPr lang="en-US" sz="1200" dirty="0" err="1">
                <a:solidFill>
                  <a:srgbClr val="FF0000"/>
                </a:solidFill>
                <a:latin typeface="Calibri"/>
                <a:cs typeface="Calibri"/>
              </a:rPr>
              <a:t>soccer.avi</a:t>
            </a:r>
            <a:endParaRPr lang="en-US" sz="1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206573"/>
            <a:ext cx="2229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Demo 2: ROBOTICS – soccer2.avi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600" y="417031"/>
            <a:ext cx="2014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Demo 3: ROBOTICS – </a:t>
            </a:r>
            <a:r>
              <a:rPr lang="en-US" sz="1200" dirty="0" err="1">
                <a:solidFill>
                  <a:srgbClr val="FF0000"/>
                </a:solidFill>
                <a:latin typeface="Calibri"/>
                <a:cs typeface="Calibri"/>
              </a:rPr>
              <a:t>gcar.avi</a:t>
            </a:r>
            <a:endParaRPr lang="en-US" sz="1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92374" y="0"/>
            <a:ext cx="2224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Demo 4: ROBOTICS – </a:t>
            </a:r>
            <a:r>
              <a:rPr lang="en-US" sz="1200" dirty="0" err="1">
                <a:solidFill>
                  <a:srgbClr val="FF0000"/>
                </a:solidFill>
                <a:latin typeface="Calibri"/>
                <a:cs typeface="Calibri"/>
              </a:rPr>
              <a:t>laundry.avi</a:t>
            </a:r>
            <a:endParaRPr lang="en-US" sz="1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3816" y="209550"/>
            <a:ext cx="2236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Demo 5: ROBOTICS – </a:t>
            </a:r>
            <a:r>
              <a:rPr lang="en-US" sz="1200" dirty="0" err="1">
                <a:solidFill>
                  <a:srgbClr val="FF0000"/>
                </a:solidFill>
                <a:latin typeface="Calibri"/>
                <a:cs typeface="Calibri"/>
              </a:rPr>
              <a:t>petman.avi</a:t>
            </a:r>
            <a:endParaRPr lang="en-US" sz="1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Logic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00151"/>
            <a:ext cx="4724400" cy="3394472"/>
          </a:xfrm>
        </p:spPr>
        <p:txBody>
          <a:bodyPr/>
          <a:lstStyle/>
          <a:p>
            <a:pPr eaLnBrk="1" hangingPunct="1"/>
            <a:r>
              <a:rPr lang="en-US" sz="2100" dirty="0"/>
              <a:t>Logical systems</a:t>
            </a:r>
          </a:p>
          <a:p>
            <a:pPr lvl="1" eaLnBrk="1" hangingPunct="1"/>
            <a:r>
              <a:rPr lang="en-US" sz="1800" dirty="0"/>
              <a:t>Theorem </a:t>
            </a:r>
            <a:r>
              <a:rPr lang="en-US" sz="1800" dirty="0" err="1"/>
              <a:t>provers</a:t>
            </a:r>
            <a:endParaRPr lang="en-US" sz="1800" dirty="0"/>
          </a:p>
          <a:p>
            <a:pPr lvl="1" eaLnBrk="1" hangingPunct="1"/>
            <a:r>
              <a:rPr lang="en-US" sz="1800" dirty="0"/>
              <a:t>NASA fault diagnosis</a:t>
            </a:r>
          </a:p>
          <a:p>
            <a:pPr lvl="1" eaLnBrk="1" hangingPunct="1"/>
            <a:r>
              <a:rPr lang="en-US" sz="1800" dirty="0"/>
              <a:t>Question answering</a:t>
            </a:r>
          </a:p>
          <a:p>
            <a:pPr lvl="1" eaLnBrk="1" hangingPunct="1"/>
            <a:endParaRPr lang="en-US" sz="1800" dirty="0"/>
          </a:p>
          <a:p>
            <a:pPr eaLnBrk="1" hangingPunct="1"/>
            <a:r>
              <a:rPr lang="en-US" sz="2100" dirty="0"/>
              <a:t>Methods:</a:t>
            </a:r>
          </a:p>
          <a:p>
            <a:pPr lvl="1" eaLnBrk="1" hangingPunct="1"/>
            <a:r>
              <a:rPr lang="en-US" sz="1800" dirty="0"/>
              <a:t>Deduction systems</a:t>
            </a:r>
          </a:p>
          <a:p>
            <a:pPr lvl="1" eaLnBrk="1" hangingPunct="1"/>
            <a:r>
              <a:rPr lang="en-US" sz="1800" dirty="0"/>
              <a:t>Constraint satisfaction</a:t>
            </a:r>
          </a:p>
          <a:p>
            <a:pPr lvl="1" eaLnBrk="1" hangingPunct="1"/>
            <a:r>
              <a:rPr lang="en-US" sz="1800" dirty="0" err="1"/>
              <a:t>Satisfiability</a:t>
            </a:r>
            <a:r>
              <a:rPr lang="en-US" sz="1800" dirty="0"/>
              <a:t> solvers (huge advances!)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 r="15189"/>
          <a:stretch>
            <a:fillRect/>
          </a:stretch>
        </p:blipFill>
        <p:spPr bwMode="auto">
          <a:xfrm>
            <a:off x="5410200" y="1352550"/>
            <a:ext cx="2928938" cy="3050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6362700" y="4857751"/>
            <a:ext cx="1714500" cy="24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>
                <a:latin typeface="Calibri"/>
                <a:cs typeface="Calibri"/>
              </a:rPr>
              <a:t>Image from Bart Selman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1699" y="1352550"/>
            <a:ext cx="2357600" cy="2819399"/>
          </a:xfrm>
          <a:prstGeom prst="rect">
            <a:avLst/>
          </a:prstGeom>
          <a:noFill/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Game Playing</a:t>
            </a:r>
          </a:p>
        </p:txBody>
      </p:sp>
      <p:sp>
        <p:nvSpPr>
          <p:cNvPr id="551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71550"/>
            <a:ext cx="8534400" cy="354687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500" dirty="0"/>
              <a:t>Classic Moment: May, '97: Deep Blue vs. Kasparov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First match won against world champion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“Intelligent creative” play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200 million board positions per second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Humans understood 99.9 of Deep Blue's moves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Can do about the same now with a PC cluster</a:t>
            </a:r>
          </a:p>
          <a:p>
            <a:pPr eaLnBrk="1" hangingPunct="1">
              <a:lnSpc>
                <a:spcPct val="80000"/>
              </a:lnSpc>
            </a:pPr>
            <a:endParaRPr lang="en-US" sz="800" dirty="0"/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Open question: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How does human cognition deal with the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400" dirty="0"/>
              <a:t>	search space explosion of chess?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Or: how can humans compete with computers at all??</a:t>
            </a:r>
          </a:p>
          <a:p>
            <a:pPr eaLnBrk="1" hangingPunct="1">
              <a:lnSpc>
                <a:spcPct val="80000"/>
              </a:lnSpc>
            </a:pPr>
            <a:endParaRPr lang="en-US" sz="800" dirty="0"/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1996: Kasparov Beats Deep Blue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400" dirty="0"/>
              <a:t>	</a:t>
            </a:r>
            <a:r>
              <a:rPr lang="en-US" sz="1400" dirty="0">
                <a:solidFill>
                  <a:schemeClr val="tx1"/>
                </a:solidFill>
              </a:rPr>
              <a:t>“I could feel --- I could smell --- a new kind of intelligence across the table.”</a:t>
            </a:r>
          </a:p>
          <a:p>
            <a:pPr eaLnBrk="1" hangingPunct="1">
              <a:lnSpc>
                <a:spcPct val="80000"/>
              </a:lnSpc>
            </a:pPr>
            <a:endParaRPr lang="en-US" sz="800" dirty="0"/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1997: Deep Blue Beats Kasparov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500" b="1" dirty="0"/>
              <a:t>	</a:t>
            </a:r>
            <a:r>
              <a:rPr lang="en-US" sz="1400" dirty="0">
                <a:solidFill>
                  <a:schemeClr val="tx1"/>
                </a:solidFill>
              </a:rPr>
              <a:t>“Deep Blue hasn't proven anything.”</a:t>
            </a:r>
          </a:p>
          <a:p>
            <a:pPr eaLnBrk="1" hangingPunct="1">
              <a:lnSpc>
                <a:spcPct val="80000"/>
              </a:lnSpc>
            </a:pPr>
            <a:endParaRPr lang="en-US" sz="400" dirty="0"/>
          </a:p>
          <a:p>
            <a:pPr eaLnBrk="1" hangingPunct="1">
              <a:lnSpc>
                <a:spcPct val="80000"/>
              </a:lnSpc>
            </a:pPr>
            <a:r>
              <a:rPr lang="en-US" sz="1500" dirty="0"/>
              <a:t>Huge game-playing advances recently, e.g. in Go!</a:t>
            </a:r>
          </a:p>
          <a:p>
            <a:pPr eaLnBrk="1" hangingPunct="1">
              <a:lnSpc>
                <a:spcPct val="8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3048000" y="4857750"/>
            <a:ext cx="3543300" cy="22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/>
              <a:t>Text from Bart Selman, image from IBM’s Deep Blue pages</a:t>
            </a:r>
          </a:p>
        </p:txBody>
      </p:sp>
      <p:pic>
        <p:nvPicPr>
          <p:cNvPr id="20485" name="Picture 6" descr="Image_9"/>
          <p:cNvPicPr>
            <a:picLocks noChangeAspect="1" noChangeArrowheads="1"/>
          </p:cNvPicPr>
          <p:nvPr/>
        </p:nvPicPr>
        <p:blipFill>
          <a:blip r:embed="rId4" cstate="print"/>
          <a:srcRect l="7556" r="31995"/>
          <a:stretch>
            <a:fillRect/>
          </a:stretch>
        </p:blipFill>
        <p:spPr bwMode="auto">
          <a:xfrm>
            <a:off x="4752975" y="992981"/>
            <a:ext cx="1724025" cy="188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148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1" y="1190626"/>
            <a:ext cx="2005868" cy="3133722"/>
          </a:xfrm>
          <a:prstGeom prst="rect">
            <a:avLst/>
          </a:prstGeom>
          <a:noFill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1026" y="1352550"/>
            <a:ext cx="2986748" cy="2666998"/>
          </a:xfrm>
          <a:prstGeom prst="rect">
            <a:avLst/>
          </a:prstGeom>
          <a:noFill/>
        </p:spPr>
      </p:pic>
      <p:sp>
        <p:nvSpPr>
          <p:cNvPr id="21507" name="Rectangle 4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 dirty="0"/>
              <a:t>Decision Making</a:t>
            </a:r>
          </a:p>
        </p:txBody>
      </p:sp>
      <p:sp>
        <p:nvSpPr>
          <p:cNvPr id="21508" name="Rectangle 5"/>
          <p:cNvSpPr>
            <a:spLocks noGrp="1" noChangeArrowheads="1"/>
          </p:cNvSpPr>
          <p:nvPr>
            <p:ph idx="1"/>
          </p:nvPr>
        </p:nvSpPr>
        <p:spPr>
          <a:xfrm>
            <a:off x="1524000" y="1047750"/>
            <a:ext cx="6324600" cy="3546873"/>
          </a:xfrm>
        </p:spPr>
        <p:txBody>
          <a:bodyPr rIns="99058"/>
          <a:lstStyle/>
          <a:p>
            <a:pPr marL="586964" lvl="1">
              <a:buClrTx/>
            </a:pPr>
            <a:r>
              <a:rPr lang="en-US" dirty="0">
                <a:solidFill>
                  <a:schemeClr val="accent6"/>
                </a:solidFill>
              </a:rPr>
              <a:t>Applied AI involves many kinds of automation</a:t>
            </a:r>
          </a:p>
          <a:p>
            <a:pPr marL="886993" lvl="2">
              <a:buClrTx/>
            </a:pPr>
            <a:r>
              <a:rPr lang="en-US" dirty="0"/>
              <a:t>Scheduling, e.g. airline routing, military</a:t>
            </a:r>
          </a:p>
          <a:p>
            <a:pPr marL="886993" lvl="2">
              <a:buClrTx/>
            </a:pPr>
            <a:r>
              <a:rPr lang="en-US" dirty="0"/>
              <a:t>Route planning, e.g. Google maps</a:t>
            </a:r>
          </a:p>
          <a:p>
            <a:pPr marL="886993" lvl="2">
              <a:buClrTx/>
            </a:pPr>
            <a:r>
              <a:rPr lang="en-US" dirty="0"/>
              <a:t>Medical diagnosis</a:t>
            </a:r>
          </a:p>
          <a:p>
            <a:pPr marL="886993" lvl="2">
              <a:buClrTx/>
            </a:pPr>
            <a:r>
              <a:rPr lang="en-US" dirty="0"/>
              <a:t>Web search engines</a:t>
            </a:r>
          </a:p>
          <a:p>
            <a:pPr marL="886993" lvl="2">
              <a:buClrTx/>
            </a:pPr>
            <a:r>
              <a:rPr lang="en-US" dirty="0"/>
              <a:t>Spam classifiers</a:t>
            </a:r>
          </a:p>
          <a:p>
            <a:pPr marL="886993" lvl="2">
              <a:buClrTx/>
            </a:pPr>
            <a:r>
              <a:rPr lang="en-US" dirty="0"/>
              <a:t>Automated help desks</a:t>
            </a:r>
          </a:p>
          <a:p>
            <a:pPr marL="886993" lvl="2">
              <a:buClrTx/>
            </a:pPr>
            <a:r>
              <a:rPr lang="en-US" dirty="0"/>
              <a:t>Fraud detection</a:t>
            </a:r>
          </a:p>
          <a:p>
            <a:pPr marL="886993" lvl="2">
              <a:buClrTx/>
            </a:pPr>
            <a:r>
              <a:rPr lang="en-US" dirty="0"/>
              <a:t>Product recommendations</a:t>
            </a:r>
          </a:p>
          <a:p>
            <a:pPr marL="886993" lvl="2">
              <a:buClrTx/>
            </a:pPr>
            <a:r>
              <a:rPr lang="en-US" dirty="0"/>
              <a:t>… Lots more!</a:t>
            </a:r>
          </a:p>
        </p:txBody>
      </p:sp>
    </p:spTree>
    <p:extLst>
      <p:ext uri="{BB962C8B-B14F-4D97-AF65-F5344CB8AC3E}">
        <p14:creationId xmlns:p14="http://schemas.microsoft.com/office/powerpoint/2010/main" val="94894301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/>
              <a:t>Designing Rational Agents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42900" y="1200150"/>
            <a:ext cx="4838700" cy="2895600"/>
          </a:xfrm>
        </p:spPr>
        <p:txBody>
          <a:bodyPr rIns="99058"/>
          <a:lstStyle/>
          <a:p>
            <a:pPr marL="342892" indent="-342892">
              <a:spcBef>
                <a:spcPct val="0"/>
              </a:spcBef>
              <a:buClrTx/>
            </a:pPr>
            <a:r>
              <a:rPr lang="en-US" sz="1600" dirty="0"/>
              <a:t>An </a:t>
            </a:r>
            <a:r>
              <a:rPr lang="en-US" sz="1600" b="1" dirty="0"/>
              <a:t>agent</a:t>
            </a:r>
            <a:r>
              <a:rPr lang="en-US" sz="1600" dirty="0"/>
              <a:t> is an entity that </a:t>
            </a:r>
            <a:r>
              <a:rPr lang="en-US" sz="1600" i="1" dirty="0"/>
              <a:t>perceives</a:t>
            </a:r>
            <a:r>
              <a:rPr lang="en-US" sz="1600" dirty="0"/>
              <a:t> and </a:t>
            </a:r>
            <a:r>
              <a:rPr lang="en-US" sz="1600" i="1" dirty="0"/>
              <a:t>acts</a:t>
            </a:r>
            <a:r>
              <a:rPr lang="en-US" sz="1600" dirty="0"/>
              <a:t>.</a:t>
            </a:r>
          </a:p>
          <a:p>
            <a:pPr marL="342892" indent="-342892">
              <a:spcBef>
                <a:spcPts val="1125"/>
              </a:spcBef>
              <a:buClrTx/>
            </a:pPr>
            <a:r>
              <a:rPr lang="en-US" sz="1600" dirty="0"/>
              <a:t>A </a:t>
            </a:r>
            <a:r>
              <a:rPr lang="en-US" sz="1600" b="1" dirty="0"/>
              <a:t>rational agent</a:t>
            </a:r>
            <a:r>
              <a:rPr lang="en-US" sz="1600" b="1" i="1" dirty="0"/>
              <a:t> </a:t>
            </a:r>
            <a:r>
              <a:rPr lang="en-US" sz="1600" dirty="0"/>
              <a:t>selects actions that maximize its (expected) </a:t>
            </a:r>
            <a:r>
              <a:rPr lang="en-US" sz="1600" b="1" dirty="0"/>
              <a:t>utility</a:t>
            </a:r>
            <a:r>
              <a:rPr lang="en-US" sz="1600" dirty="0"/>
              <a:t>.  </a:t>
            </a:r>
          </a:p>
          <a:p>
            <a:pPr marL="342892" indent="-342892">
              <a:spcBef>
                <a:spcPts val="1125"/>
              </a:spcBef>
              <a:buClrTx/>
            </a:pPr>
            <a:r>
              <a:rPr lang="en-US" sz="1600" dirty="0"/>
              <a:t>Characteristics of the </a:t>
            </a:r>
            <a:r>
              <a:rPr lang="en-US" sz="1600" b="1" dirty="0"/>
              <a:t>percepts, environment,</a:t>
            </a:r>
            <a:r>
              <a:rPr lang="en-US" sz="1600" dirty="0"/>
              <a:t> and </a:t>
            </a:r>
            <a:r>
              <a:rPr lang="en-US" sz="1600" b="1" dirty="0"/>
              <a:t>action space </a:t>
            </a:r>
            <a:r>
              <a:rPr lang="en-US" sz="1600" dirty="0"/>
              <a:t>dictate techniques for selecting rational actions</a:t>
            </a:r>
          </a:p>
          <a:p>
            <a:pPr marL="0" indent="0">
              <a:spcBef>
                <a:spcPts val="1125"/>
              </a:spcBef>
              <a:buClrTx/>
              <a:buNone/>
            </a:pP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5562601" y="3423047"/>
            <a:ext cx="2895598" cy="1434703"/>
            <a:chOff x="4616215" y="3194447"/>
            <a:chExt cx="4052397" cy="1434703"/>
          </a:xfrm>
        </p:grpSpPr>
        <p:sp>
          <p:nvSpPr>
            <p:cNvPr id="19" name="AutoShape 7"/>
            <p:cNvSpPr>
              <a:spLocks/>
            </p:cNvSpPr>
            <p:nvPr/>
          </p:nvSpPr>
          <p:spPr bwMode="auto">
            <a:xfrm>
              <a:off x="4616215" y="3200398"/>
              <a:ext cx="1919558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 rot="10800000" flipH="1">
              <a:off x="5611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21" name="Rectangle 9"/>
            <p:cNvSpPr>
              <a:spLocks/>
            </p:cNvSpPr>
            <p:nvPr/>
          </p:nvSpPr>
          <p:spPr bwMode="auto">
            <a:xfrm rot="16200000">
              <a:off x="4687016" y="3598189"/>
              <a:ext cx="564897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sz="1600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22" name="Group 10"/>
            <p:cNvGrpSpPr>
              <a:grpSpLocks/>
            </p:cNvGrpSpPr>
            <p:nvPr/>
          </p:nvGrpSpPr>
          <p:grpSpPr bwMode="auto">
            <a:xfrm>
              <a:off x="5363764" y="3748869"/>
              <a:ext cx="476250" cy="323850"/>
              <a:chOff x="0" y="0"/>
              <a:chExt cx="400" cy="272"/>
            </a:xfrm>
          </p:grpSpPr>
          <p:sp>
            <p:nvSpPr>
              <p:cNvPr id="23" name="AutoShape 11"/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24" name="Rectangle 12"/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600" b="1" dirty="0">
                    <a:latin typeface="Calibri" pitchFamily="34" charset="0"/>
                    <a:cs typeface="Arial" charset="0"/>
                  </a:rPr>
                  <a:t>?</a:t>
                </a:r>
              </a:p>
            </p:txBody>
          </p:sp>
        </p:grpSp>
        <p:grpSp>
          <p:nvGrpSpPr>
            <p:cNvPr id="25" name="Group 13"/>
            <p:cNvGrpSpPr>
              <a:grpSpLocks/>
            </p:cNvGrpSpPr>
            <p:nvPr/>
          </p:nvGrpSpPr>
          <p:grpSpPr bwMode="auto">
            <a:xfrm>
              <a:off x="5073252" y="3430191"/>
              <a:ext cx="1104900" cy="1059657"/>
              <a:chOff x="32" y="19"/>
              <a:chExt cx="928" cy="890"/>
            </a:xfrm>
          </p:grpSpPr>
          <p:sp>
            <p:nvSpPr>
              <p:cNvPr id="26" name="Rectangle 14"/>
              <p:cNvSpPr>
                <a:spLocks/>
              </p:cNvSpPr>
              <p:nvPr/>
            </p:nvSpPr>
            <p:spPr bwMode="auto">
              <a:xfrm>
                <a:off x="84" y="19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400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27" name="Rectangle 15"/>
              <p:cNvSpPr>
                <a:spLocks/>
              </p:cNvSpPr>
              <p:nvPr/>
            </p:nvSpPr>
            <p:spPr bwMode="auto">
              <a:xfrm>
                <a:off x="32" y="661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400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28" name="AutoShape 16"/>
            <p:cNvSpPr>
              <a:spLocks/>
            </p:cNvSpPr>
            <p:nvPr/>
          </p:nvSpPr>
          <p:spPr bwMode="auto">
            <a:xfrm>
              <a:off x="7815475" y="3194447"/>
              <a:ext cx="853137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29" name="Rectangle 17"/>
            <p:cNvSpPr>
              <a:spLocks/>
            </p:cNvSpPr>
            <p:nvPr/>
          </p:nvSpPr>
          <p:spPr bwMode="auto">
            <a:xfrm rot="5400000">
              <a:off x="7696859" y="3589450"/>
              <a:ext cx="1157018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 rot="10800000" flipH="1">
              <a:off x="6182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 flipH="1">
              <a:off x="6275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32" name="Rectangle 20"/>
            <p:cNvSpPr>
              <a:spLocks/>
            </p:cNvSpPr>
            <p:nvPr/>
          </p:nvSpPr>
          <p:spPr bwMode="auto">
            <a:xfrm>
              <a:off x="6682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>
                  <a:latin typeface="Calibri" pitchFamily="34" charset="0"/>
                  <a:cs typeface="Arial" charset="0"/>
                </a:rPr>
                <a:t>Percepts</a:t>
              </a:r>
            </a:p>
          </p:txBody>
        </p:sp>
        <p:sp>
          <p:nvSpPr>
            <p:cNvPr id="33" name="Rectangle 21"/>
            <p:cNvSpPr>
              <a:spLocks/>
            </p:cNvSpPr>
            <p:nvPr/>
          </p:nvSpPr>
          <p:spPr bwMode="auto">
            <a:xfrm>
              <a:off x="6749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>
                  <a:latin typeface="Calibri" pitchFamily="34" charset="0"/>
                  <a:cs typeface="Arial" charset="0"/>
                </a:rPr>
                <a:t>Actions</a:t>
              </a:r>
            </a:p>
          </p:txBody>
        </p:sp>
      </p:grpSp>
      <p:pic>
        <p:nvPicPr>
          <p:cNvPr id="46083" name="Picture 3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5791200" y="1122226"/>
            <a:ext cx="2819399" cy="2207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0530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build="p" bldLvl="5" autoUpdateAnimBg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971550"/>
            <a:ext cx="4644534" cy="2057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3556" name="Rectangle 5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 dirty="0"/>
              <a:t>Pac-Man as an Agent</a:t>
            </a:r>
          </a:p>
        </p:txBody>
      </p:sp>
      <p:sp>
        <p:nvSpPr>
          <p:cNvPr id="23557" name="AutoShape 7"/>
          <p:cNvSpPr>
            <a:spLocks/>
          </p:cNvSpPr>
          <p:nvPr/>
        </p:nvSpPr>
        <p:spPr bwMode="auto">
          <a:xfrm>
            <a:off x="2209800" y="3200398"/>
            <a:ext cx="2155031" cy="1309688"/>
          </a:xfrm>
          <a:prstGeom prst="roundRect">
            <a:avLst>
              <a:gd name="adj" fmla="val 10912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58" name="Line 8"/>
          <p:cNvSpPr>
            <a:spLocks noChangeShapeType="1"/>
          </p:cNvSpPr>
          <p:nvPr/>
        </p:nvSpPr>
        <p:spPr bwMode="auto">
          <a:xfrm rot="10800000" flipH="1">
            <a:off x="3325414" y="3672670"/>
            <a:ext cx="0" cy="53101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59" name="Rectangle 9"/>
          <p:cNvSpPr>
            <a:spLocks/>
          </p:cNvSpPr>
          <p:nvPr/>
        </p:nvSpPr>
        <p:spPr bwMode="auto">
          <a:xfrm>
            <a:off x="2286000" y="3226592"/>
            <a:ext cx="790575" cy="352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/>
            <a:r>
              <a:rPr lang="en-US" b="1" dirty="0">
                <a:latin typeface="Calibri" pitchFamily="34" charset="0"/>
                <a:cs typeface="Arial" charset="0"/>
              </a:rPr>
              <a:t>Agent</a:t>
            </a:r>
          </a:p>
        </p:txBody>
      </p:sp>
      <p:grpSp>
        <p:nvGrpSpPr>
          <p:cNvPr id="23560" name="Group 10"/>
          <p:cNvGrpSpPr>
            <a:grpSpLocks/>
          </p:cNvGrpSpPr>
          <p:nvPr/>
        </p:nvGrpSpPr>
        <p:grpSpPr bwMode="auto">
          <a:xfrm>
            <a:off x="3077764" y="3748869"/>
            <a:ext cx="476250" cy="323850"/>
            <a:chOff x="0" y="0"/>
            <a:chExt cx="400" cy="272"/>
          </a:xfrm>
        </p:grpSpPr>
        <p:sp>
          <p:nvSpPr>
            <p:cNvPr id="23571" name="AutoShape 11"/>
            <p:cNvSpPr>
              <a:spLocks/>
            </p:cNvSpPr>
            <p:nvPr/>
          </p:nvSpPr>
          <p:spPr bwMode="auto">
            <a:xfrm>
              <a:off x="0" y="0"/>
              <a:ext cx="400" cy="272"/>
            </a:xfrm>
            <a:prstGeom prst="roundRect">
              <a:avLst>
                <a:gd name="adj" fmla="val 28120"/>
              </a:avLst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3572" name="Rectangle 12"/>
            <p:cNvSpPr>
              <a:spLocks/>
            </p:cNvSpPr>
            <p:nvPr/>
          </p:nvSpPr>
          <p:spPr bwMode="auto">
            <a:xfrm>
              <a:off x="135" y="32"/>
              <a:ext cx="139" cy="23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b="1" dirty="0">
                  <a:latin typeface="Calibri" pitchFamily="34" charset="0"/>
                  <a:cs typeface="Arial" charset="0"/>
                </a:rPr>
                <a:t>?</a:t>
              </a:r>
            </a:p>
          </p:txBody>
        </p:sp>
      </p:grpSp>
      <p:grpSp>
        <p:nvGrpSpPr>
          <p:cNvPr id="23561" name="Group 13"/>
          <p:cNvGrpSpPr>
            <a:grpSpLocks/>
          </p:cNvGrpSpPr>
          <p:nvPr/>
        </p:nvGrpSpPr>
        <p:grpSpPr bwMode="auto">
          <a:xfrm>
            <a:off x="2749152" y="3400425"/>
            <a:ext cx="1104900" cy="1059657"/>
            <a:chOff x="0" y="-6"/>
            <a:chExt cx="928" cy="890"/>
          </a:xfrm>
        </p:grpSpPr>
        <p:sp>
          <p:nvSpPr>
            <p:cNvPr id="23569" name="Rectangle 14"/>
            <p:cNvSpPr>
              <a:spLocks/>
            </p:cNvSpPr>
            <p:nvPr/>
          </p:nvSpPr>
          <p:spPr bwMode="auto">
            <a:xfrm>
              <a:off x="52" y="-6"/>
              <a:ext cx="824" cy="3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Sensors</a:t>
              </a:r>
            </a:p>
          </p:txBody>
        </p:sp>
        <p:sp>
          <p:nvSpPr>
            <p:cNvPr id="23570" name="Rectangle 15"/>
            <p:cNvSpPr>
              <a:spLocks/>
            </p:cNvSpPr>
            <p:nvPr/>
          </p:nvSpPr>
          <p:spPr bwMode="auto">
            <a:xfrm>
              <a:off x="0" y="636"/>
              <a:ext cx="928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29765" algn="ctr"/>
              <a:r>
                <a:rPr lang="en-US" dirty="0">
                  <a:latin typeface="Calibri" pitchFamily="34" charset="0"/>
                  <a:cs typeface="Arial" charset="0"/>
                </a:rPr>
                <a:t>Actuators</a:t>
              </a:r>
            </a:p>
          </p:txBody>
        </p:sp>
      </p:grpSp>
      <p:sp>
        <p:nvSpPr>
          <p:cNvPr id="23562" name="AutoShape 16"/>
          <p:cNvSpPr>
            <a:spLocks/>
          </p:cNvSpPr>
          <p:nvPr/>
        </p:nvSpPr>
        <p:spPr bwMode="auto">
          <a:xfrm>
            <a:off x="5380433" y="3194447"/>
            <a:ext cx="1428750" cy="1304925"/>
          </a:xfrm>
          <a:prstGeom prst="roundRect">
            <a:avLst>
              <a:gd name="adj" fmla="val 10944"/>
            </a:avLst>
          </a:prstGeom>
          <a:solidFill>
            <a:srgbClr val="9FB0D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3" name="Rectangle 17"/>
          <p:cNvSpPr>
            <a:spLocks/>
          </p:cNvSpPr>
          <p:nvPr/>
        </p:nvSpPr>
        <p:spPr bwMode="auto">
          <a:xfrm>
            <a:off x="5282802" y="3257550"/>
            <a:ext cx="1619250" cy="352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b="1" dirty="0">
                <a:latin typeface="Calibri" pitchFamily="34" charset="0"/>
                <a:cs typeface="Arial" charset="0"/>
              </a:rPr>
              <a:t>Environment</a:t>
            </a:r>
          </a:p>
        </p:txBody>
      </p:sp>
      <p:sp>
        <p:nvSpPr>
          <p:cNvPr id="23564" name="Line 18"/>
          <p:cNvSpPr>
            <a:spLocks noChangeShapeType="1"/>
          </p:cNvSpPr>
          <p:nvPr/>
        </p:nvSpPr>
        <p:spPr bwMode="auto">
          <a:xfrm rot="10800000" flipH="1">
            <a:off x="3896915" y="3574256"/>
            <a:ext cx="1859756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9"/>
          <p:cNvSpPr>
            <a:spLocks noChangeShapeType="1"/>
          </p:cNvSpPr>
          <p:nvPr/>
        </p:nvSpPr>
        <p:spPr bwMode="auto">
          <a:xfrm flipH="1">
            <a:off x="3989783" y="4324350"/>
            <a:ext cx="176093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68579" tIns="34289" rIns="68579" bIns="34289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Rectangle 20"/>
          <p:cNvSpPr>
            <a:spLocks/>
          </p:cNvSpPr>
          <p:nvPr/>
        </p:nvSpPr>
        <p:spPr bwMode="auto">
          <a:xfrm>
            <a:off x="4396977" y="3584972"/>
            <a:ext cx="942975" cy="266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Percepts</a:t>
            </a:r>
          </a:p>
        </p:txBody>
      </p:sp>
      <p:sp>
        <p:nvSpPr>
          <p:cNvPr id="23567" name="Rectangle 21"/>
          <p:cNvSpPr>
            <a:spLocks/>
          </p:cNvSpPr>
          <p:nvPr/>
        </p:nvSpPr>
        <p:spPr bwMode="auto">
          <a:xfrm>
            <a:off x="4463652" y="4324350"/>
            <a:ext cx="809625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/>
            <a:r>
              <a:rPr lang="en-US" sz="1200" dirty="0">
                <a:latin typeface="Calibri" pitchFamily="34" charset="0"/>
                <a:cs typeface="Arial" charset="0"/>
              </a:rPr>
              <a:t>Actions</a:t>
            </a: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0" y="4857750"/>
            <a:ext cx="6477000" cy="22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dirty="0"/>
              <a:t>Pac-Man is a registered trademark of Namco-Bandai Games, used here for educational purposes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94241" y="4854773"/>
            <a:ext cx="2549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Demo1: pacman-l1.mp4 or L1D2</a:t>
            </a:r>
          </a:p>
        </p:txBody>
      </p:sp>
    </p:spTree>
    <p:extLst>
      <p:ext uri="{BB962C8B-B14F-4D97-AF65-F5344CB8AC3E}">
        <p14:creationId xmlns:p14="http://schemas.microsoft.com/office/powerpoint/2010/main" val="273894562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1"/>
            <a:ext cx="5257800" cy="3394472"/>
          </a:xfrm>
        </p:spPr>
        <p:txBody>
          <a:bodyPr/>
          <a:lstStyle/>
          <a:p>
            <a:pPr eaLnBrk="1" hangingPunct="1"/>
            <a:endParaRPr lang="en-US" sz="600" dirty="0"/>
          </a:p>
          <a:p>
            <a:pPr eaLnBrk="1" hangingPunct="1"/>
            <a:r>
              <a:rPr lang="en-US" dirty="0"/>
              <a:t>What is artificial intelligence?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What can AI do?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What will you learn later?</a:t>
            </a:r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1123950"/>
            <a:ext cx="3037389" cy="34004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8915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Avatar Making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23950"/>
            <a:ext cx="44958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/>
              <a:t>Recent News: </a:t>
            </a:r>
            <a:r>
              <a:rPr lang="en-US" sz="1800" dirty="0">
                <a:hlinkClick r:id="rId3"/>
              </a:rPr>
              <a:t>After Klarna, Zoom’s CEO also uses an AI avatar on quarterly call</a:t>
            </a:r>
            <a:endParaRPr lang="en-US" sz="1800" dirty="0"/>
          </a:p>
          <a:p>
            <a:pPr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Behind the Scene: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Talking photo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Match audio with mouth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Streaming avatar</a:t>
            </a:r>
          </a:p>
          <a:p>
            <a:pPr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Throughout: Applications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500" dirty="0"/>
              <a:t>Virtual meeting, education, social media, </a:t>
            </a:r>
            <a:r>
              <a:rPr lang="en-US" sz="1500" dirty="0" err="1"/>
              <a:t>etc</a:t>
            </a:r>
            <a:endParaRPr lang="en-US" sz="1500" dirty="0"/>
          </a:p>
        </p:txBody>
      </p:sp>
      <p:pic>
        <p:nvPicPr>
          <p:cNvPr id="1026" name="Picture 2" descr="Create an AI avatar: Automated videos with digital clone - without camera!  - Social Media Agency">
            <a:extLst>
              <a:ext uri="{FF2B5EF4-FFF2-40B4-BE49-F238E27FC236}">
                <a16:creationId xmlns:a16="http://schemas.microsoft.com/office/drawing/2014/main" id="{0AC993C9-C75F-845A-6F2C-3604FA9C4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04950"/>
            <a:ext cx="4267199" cy="237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43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Sci-Fi AI?</a:t>
            </a:r>
          </a:p>
        </p:txBody>
      </p:sp>
      <p:pic>
        <p:nvPicPr>
          <p:cNvPr id="562180" name="Picture 4" descr="Artoo-c3p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57300"/>
            <a:ext cx="2411016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2182" name="Picture 6" descr="t3-9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1371600"/>
            <a:ext cx="2686050" cy="1522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2184" name="Picture 8" descr="matrix-smith-dvd2"/>
          <p:cNvPicPr>
            <a:picLocks noChangeAspect="1" noChangeArrowheads="1"/>
          </p:cNvPicPr>
          <p:nvPr/>
        </p:nvPicPr>
        <p:blipFill>
          <a:blip r:embed="rId5" cstate="print"/>
          <a:srcRect t="9573" b="10638"/>
          <a:stretch>
            <a:fillRect/>
          </a:stretch>
        </p:blipFill>
        <p:spPr bwMode="auto">
          <a:xfrm>
            <a:off x="3200400" y="3143250"/>
            <a:ext cx="26860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 descr="http://www.covershut.com/covers/Battlestar-Galactica-The-Plan-2009-Front-Cover-17774.jpg"/>
          <p:cNvPicPr>
            <a:picLocks noChangeAspect="1" noChangeArrowheads="1"/>
          </p:cNvPicPr>
          <p:nvPr/>
        </p:nvPicPr>
        <p:blipFill>
          <a:blip r:embed="rId6" cstate="print"/>
          <a:srcRect l="56757" t="38000" r="1351" b="20000"/>
          <a:stretch>
            <a:fillRect/>
          </a:stretch>
        </p:blipFill>
        <p:spPr bwMode="auto">
          <a:xfrm>
            <a:off x="6267450" y="1352550"/>
            <a:ext cx="2362200" cy="1600200"/>
          </a:xfrm>
          <a:prstGeom prst="rect">
            <a:avLst/>
          </a:prstGeom>
          <a:noFill/>
        </p:spPr>
      </p:pic>
      <p:pic>
        <p:nvPicPr>
          <p:cNvPr id="7172" name="Picture 4" descr="http://images3.wikia.nocookie.net/__cb58379/half-life/en/images/d/d5/Glados_new_lair.jpg"/>
          <p:cNvPicPr>
            <a:picLocks noChangeAspect="1" noChangeArrowheads="1"/>
          </p:cNvPicPr>
          <p:nvPr/>
        </p:nvPicPr>
        <p:blipFill>
          <a:blip r:embed="rId7" cstate="print">
            <a:lum bright="20000" contrast="30000"/>
          </a:blip>
          <a:srcRect/>
          <a:stretch>
            <a:fillRect/>
          </a:stretch>
        </p:blipFill>
        <p:spPr bwMode="auto">
          <a:xfrm>
            <a:off x="6343650" y="3105150"/>
            <a:ext cx="2133600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 dirty="0"/>
              <a:t>The AI is about to make “Rational Decisions”</a:t>
            </a:r>
          </a:p>
        </p:txBody>
      </p:sp>
      <p:sp>
        <p:nvSpPr>
          <p:cNvPr id="12292" name="Rectangle 5"/>
          <p:cNvSpPr>
            <a:spLocks/>
          </p:cNvSpPr>
          <p:nvPr/>
        </p:nvSpPr>
        <p:spPr bwMode="auto">
          <a:xfrm>
            <a:off x="1524000" y="1123950"/>
            <a:ext cx="6858000" cy="1933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>
              <a:spcBef>
                <a:spcPts val="750"/>
              </a:spcBef>
            </a:pPr>
            <a:r>
              <a:rPr lang="en-US" dirty="0">
                <a:latin typeface="Calibri" pitchFamily="34" charset="0"/>
                <a:cs typeface="Arial" charset="0"/>
              </a:rPr>
              <a:t>  We’ll use the term </a:t>
            </a:r>
            <a:r>
              <a:rPr lang="en-US" b="1" dirty="0">
                <a:latin typeface="Calibri" pitchFamily="34" charset="0"/>
                <a:cs typeface="Arial" charset="0"/>
              </a:rPr>
              <a:t>rational</a:t>
            </a:r>
            <a:r>
              <a:rPr lang="en-US" dirty="0">
                <a:latin typeface="Calibri" pitchFamily="34" charset="0"/>
                <a:cs typeface="Arial" charset="0"/>
              </a:rPr>
              <a:t> in a very specific, technical way:</a:t>
            </a:r>
          </a:p>
          <a:p>
            <a:pPr marL="372657" lvl="1">
              <a:spcBef>
                <a:spcPts val="750"/>
              </a:spcBef>
              <a:buSzPct val="125000"/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  <a:cs typeface="Arial" charset="0"/>
              </a:rPr>
              <a:t> Rational: maximally achieving pre-defined goals</a:t>
            </a:r>
            <a:endParaRPr lang="en-US" i="1" dirty="0">
              <a:latin typeface="Calibri" pitchFamily="34" charset="0"/>
              <a:cs typeface="Arial" charset="0"/>
            </a:endParaRPr>
          </a:p>
          <a:p>
            <a:pPr marL="372657" lvl="1">
              <a:spcBef>
                <a:spcPts val="750"/>
              </a:spcBef>
              <a:buSzPct val="125000"/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  <a:cs typeface="Arial" charset="0"/>
              </a:rPr>
              <a:t> Rationality</a:t>
            </a:r>
            <a:r>
              <a:rPr lang="en-US" b="1" dirty="0">
                <a:latin typeface="Calibri" pitchFamily="34" charset="0"/>
                <a:cs typeface="Arial" charset="0"/>
              </a:rPr>
              <a:t> </a:t>
            </a:r>
            <a:r>
              <a:rPr lang="en-US" dirty="0">
                <a:latin typeface="Calibri" pitchFamily="34" charset="0"/>
                <a:cs typeface="Arial" charset="0"/>
              </a:rPr>
              <a:t>only concerns what decisions are made </a:t>
            </a:r>
          </a:p>
          <a:p>
            <a:pPr marL="372657" lvl="1">
              <a:spcBef>
                <a:spcPts val="750"/>
              </a:spcBef>
              <a:buSzPct val="125000"/>
            </a:pPr>
            <a:r>
              <a:rPr lang="en-US" dirty="0">
                <a:latin typeface="Calibri" pitchFamily="34" charset="0"/>
                <a:cs typeface="Arial" charset="0"/>
              </a:rPr>
              <a:t>   (not the thought process behind them)</a:t>
            </a:r>
          </a:p>
          <a:p>
            <a:pPr marL="372657" lvl="1">
              <a:spcBef>
                <a:spcPts val="750"/>
              </a:spcBef>
              <a:buSzPct val="125000"/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  <a:cs typeface="Arial" charset="0"/>
              </a:rPr>
              <a:t> Goals are expressed in terms of the </a:t>
            </a:r>
            <a:r>
              <a:rPr lang="en-US" b="1" dirty="0">
                <a:latin typeface="Calibri" pitchFamily="34" charset="0"/>
                <a:cs typeface="Arial" charset="0"/>
              </a:rPr>
              <a:t>utility</a:t>
            </a:r>
            <a:r>
              <a:rPr lang="en-US" dirty="0">
                <a:latin typeface="Calibri" pitchFamily="34" charset="0"/>
                <a:cs typeface="Arial" charset="0"/>
              </a:rPr>
              <a:t> of outcomes</a:t>
            </a:r>
          </a:p>
          <a:p>
            <a:pPr marL="372657" lvl="1">
              <a:spcBef>
                <a:spcPts val="750"/>
              </a:spcBef>
              <a:buClr>
                <a:srgbClr val="1212D2"/>
              </a:buClr>
              <a:buSzPct val="125000"/>
              <a:buFont typeface="Wingdings" pitchFamily="2" charset="2"/>
              <a:buChar char="§"/>
            </a:pPr>
            <a:r>
              <a:rPr lang="en-US" dirty="0">
                <a:solidFill>
                  <a:srgbClr val="1212D2"/>
                </a:solidFill>
                <a:latin typeface="Calibri" pitchFamily="34" charset="0"/>
                <a:cs typeface="Arial" charset="0"/>
              </a:rPr>
              <a:t> Being rational means </a:t>
            </a:r>
            <a:r>
              <a:rPr lang="en-US" b="1" dirty="0">
                <a:solidFill>
                  <a:srgbClr val="1212D2"/>
                </a:solidFill>
                <a:latin typeface="Calibri" pitchFamily="34" charset="0"/>
                <a:cs typeface="Arial" charset="0"/>
              </a:rPr>
              <a:t>maximizing your expected utility</a:t>
            </a:r>
          </a:p>
        </p:txBody>
      </p:sp>
      <p:sp>
        <p:nvSpPr>
          <p:cNvPr id="24582" name="Rectangle 6"/>
          <p:cNvSpPr>
            <a:spLocks/>
          </p:cNvSpPr>
          <p:nvPr/>
        </p:nvSpPr>
        <p:spPr bwMode="auto">
          <a:xfrm>
            <a:off x="0" y="3714750"/>
            <a:ext cx="9144000" cy="714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30479" bIns="0"/>
          <a:lstStyle/>
          <a:p>
            <a:pPr marL="29765" algn="ctr">
              <a:spcBef>
                <a:spcPts val="750"/>
              </a:spcBef>
            </a:pPr>
            <a:r>
              <a:rPr lang="en-US" sz="2000" dirty="0">
                <a:latin typeface="Calibri" pitchFamily="34" charset="0"/>
                <a:cs typeface="Arial" charset="0"/>
              </a:rPr>
              <a:t>A better title for this course would be:</a:t>
            </a:r>
          </a:p>
          <a:p>
            <a:pPr marL="29765" algn="ctr">
              <a:spcBef>
                <a:spcPts val="750"/>
              </a:spcBef>
            </a:pPr>
            <a:r>
              <a:rPr lang="en-US" sz="2800" b="1" dirty="0">
                <a:solidFill>
                  <a:srgbClr val="1212D2"/>
                </a:solidFill>
                <a:latin typeface="Calibri" pitchFamily="34" charset="0"/>
                <a:cs typeface="Arial" charset="0"/>
              </a:rPr>
              <a:t>Computational Rationality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514350"/>
            <a:ext cx="9144000" cy="210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/>
            <a:r>
              <a:rPr lang="en-US" sz="6600" dirty="0">
                <a:latin typeface="Calibri" pitchFamily="34" charset="0"/>
              </a:rPr>
              <a:t>Maximize Your</a:t>
            </a:r>
          </a:p>
          <a:p>
            <a:pPr algn="ctr"/>
            <a:r>
              <a:rPr lang="en-US" sz="6600" dirty="0">
                <a:latin typeface="Calibri" pitchFamily="34" charset="0"/>
              </a:rPr>
              <a:t>Expected Utility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6936" y="2647950"/>
            <a:ext cx="3308913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upload.wikimedia.org/wikipedia/commons/thumb/1/1a/Gray728.svg/1000px-Gray728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200150"/>
            <a:ext cx="4114800" cy="2937967"/>
          </a:xfrm>
          <a:prstGeom prst="rect">
            <a:avLst/>
          </a:prstGeom>
          <a:noFill/>
        </p:spPr>
      </p:pic>
      <p:pic>
        <p:nvPicPr>
          <p:cNvPr id="6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4038979" y="971549"/>
            <a:ext cx="5028440" cy="3774374"/>
          </a:xfrm>
          <a:prstGeom prst="rect">
            <a:avLst/>
          </a:prstGeom>
          <a:noFill/>
        </p:spPr>
      </p:pic>
      <p:sp>
        <p:nvSpPr>
          <p:cNvPr id="14340" name="Rectangle 5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 dirty="0"/>
              <a:t>What About the Brain?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1047750"/>
            <a:ext cx="42672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257168" lvl="0" indent="-257168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Brains (human minds) are very good at making rational decisions, but not perfect</a:t>
            </a:r>
          </a:p>
          <a:p>
            <a:pPr marL="257168" lvl="0" indent="-257168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Brains aren’t as modular as software, so hard to reverse engineer!</a:t>
            </a:r>
          </a:p>
          <a:p>
            <a:pPr marL="257168" lvl="0" indent="-257168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“Brains are to intelligence as wings are to flight”</a:t>
            </a:r>
          </a:p>
          <a:p>
            <a:pPr marL="257168" lvl="0" indent="-257168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Lessons learned from the brain: memory and simulation are key to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582618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A (Short) History of AI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123950"/>
            <a:ext cx="2630807" cy="365759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628167" y="4835723"/>
            <a:ext cx="2515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/>
                <a:cs typeface="Calibri"/>
              </a:rPr>
              <a:t>Demo: HISTORY – MT1950.wmv</a:t>
            </a:r>
          </a:p>
        </p:txBody>
      </p:sp>
    </p:spTree>
    <p:extLst>
      <p:ext uri="{BB962C8B-B14F-4D97-AF65-F5344CB8AC3E}">
        <p14:creationId xmlns:p14="http://schemas.microsoft.com/office/powerpoint/2010/main" val="101142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AF1A1-4AE0-44B8-0ED9-D441B7AD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Thinking Machine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DC25E-E449-8F79-FFFE-BF78E8413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4343400" cy="3546873"/>
          </a:xfrm>
        </p:spPr>
        <p:txBody>
          <a:bodyPr/>
          <a:lstStyle/>
          <a:p>
            <a:r>
              <a:rPr lang="en-US" altLang="zh-CN" dirty="0"/>
              <a:t>Back in 1960s, did people believe machines can really think? Here is a series of interviews to some of the AI pioneers, Jerome Wiesner, Oliver Selfridge, and Claude Shannon. A view at the future of computer intelligence from back then…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在线媒体 3" title="The Thinking Machine (Artificial Intelligence in the 1960s)">
            <a:hlinkClick r:id="" action="ppaction://media"/>
            <a:extLst>
              <a:ext uri="{FF2B5EF4-FFF2-40B4-BE49-F238E27FC236}">
                <a16:creationId xmlns:a16="http://schemas.microsoft.com/office/drawing/2014/main" id="{5510C0EA-3DEE-386C-9637-92FFEB8E8FD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495800" y="1116211"/>
            <a:ext cx="45466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A (Short) History of AI</a:t>
            </a:r>
          </a:p>
        </p:txBody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85850"/>
            <a:ext cx="4876800" cy="37719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400" dirty="0"/>
              <a:t>1940-1950: Early days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dirty="0"/>
              <a:t>1943: McCulloch &amp; Pitts: Boolean circuit model of brain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dirty="0"/>
              <a:t>1950: Turing's “Computing Machinery and Intelligence”</a:t>
            </a:r>
          </a:p>
          <a:p>
            <a:pPr lvl="1" eaLnBrk="1" hangingPunct="1">
              <a:lnSpc>
                <a:spcPct val="80000"/>
              </a:lnSpc>
            </a:pPr>
            <a:endParaRPr lang="en-US" sz="600" dirty="0"/>
          </a:p>
          <a:p>
            <a:pPr eaLnBrk="1" hangingPunct="1">
              <a:lnSpc>
                <a:spcPct val="80000"/>
              </a:lnSpc>
            </a:pPr>
            <a:r>
              <a:rPr lang="en-US" sz="1400" dirty="0"/>
              <a:t>1950—70: Excitement: Look, Ma, no hands!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dirty="0"/>
              <a:t>1950s: Early AI programs, including Samuel's checkers program, Newell &amp; Simon's Logic Theorist, Gelernter's Geometry Engine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dirty="0"/>
              <a:t>1956: Dartmouth meeting: “Artificial Intelligence” adopted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dirty="0"/>
              <a:t>1965: Robinson's complete algorithm for logical reasoning</a:t>
            </a:r>
          </a:p>
          <a:p>
            <a:pPr lvl="1" eaLnBrk="1" hangingPunct="1">
              <a:lnSpc>
                <a:spcPct val="80000"/>
              </a:lnSpc>
            </a:pPr>
            <a:endParaRPr lang="en-US" sz="600" dirty="0"/>
          </a:p>
          <a:p>
            <a:pPr eaLnBrk="1" hangingPunct="1">
              <a:lnSpc>
                <a:spcPct val="80000"/>
              </a:lnSpc>
            </a:pPr>
            <a:r>
              <a:rPr lang="en-US" sz="1400" dirty="0"/>
              <a:t>1970—90: Knowledge-based approaches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dirty="0"/>
              <a:t>1969—79: Early development of knowledge-based systems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dirty="0"/>
              <a:t>1980—88: Expert systems industry booms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dirty="0"/>
              <a:t>1988—93: Expert systems industry busts: “AI Winter”</a:t>
            </a:r>
          </a:p>
          <a:p>
            <a:pPr lvl="1" eaLnBrk="1" hangingPunct="1">
              <a:lnSpc>
                <a:spcPct val="80000"/>
              </a:lnSpc>
            </a:pPr>
            <a:endParaRPr lang="en-US" sz="600" dirty="0"/>
          </a:p>
          <a:p>
            <a:pPr eaLnBrk="1" hangingPunct="1">
              <a:lnSpc>
                <a:spcPct val="80000"/>
              </a:lnSpc>
            </a:pPr>
            <a:r>
              <a:rPr lang="en-US" sz="1400" dirty="0"/>
              <a:t>1990—: Statistical approaches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dirty="0"/>
              <a:t>Resurgence of probability, focus on uncertainty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dirty="0"/>
              <a:t>General increase in technical depth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200" dirty="0"/>
              <a:t>Agents and learning systems… “AI Spring”?</a:t>
            </a:r>
          </a:p>
          <a:p>
            <a:pPr eaLnBrk="1" hangingPunct="1">
              <a:lnSpc>
                <a:spcPct val="80000"/>
              </a:lnSpc>
            </a:pPr>
            <a:endParaRPr lang="en-US" sz="1000" dirty="0"/>
          </a:p>
          <a:p>
            <a:pPr eaLnBrk="1" hangingPunct="1">
              <a:lnSpc>
                <a:spcPct val="80000"/>
              </a:lnSpc>
            </a:pPr>
            <a:r>
              <a:rPr lang="en-US" sz="1400" dirty="0"/>
              <a:t>2000—: Where are we now?     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8792" y="1047750"/>
            <a:ext cx="2630807" cy="3657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77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dan-berkeley-nlp-v1</Template>
  <TotalTime>23638</TotalTime>
  <Words>1225</Words>
  <Application>Microsoft Office PowerPoint</Application>
  <PresentationFormat>全屏显示(16:9)</PresentationFormat>
  <Paragraphs>229</Paragraphs>
  <Slides>20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Lucida Grande</vt:lpstr>
      <vt:lpstr>Arial</vt:lpstr>
      <vt:lpstr>Calibri</vt:lpstr>
      <vt:lpstr>Helvetica</vt:lpstr>
      <vt:lpstr>Wingdings</vt:lpstr>
      <vt:lpstr>dan-berkeley-nlp-v1</vt:lpstr>
      <vt:lpstr>Introduction to Artificial Intelligence </vt:lpstr>
      <vt:lpstr>Goals</vt:lpstr>
      <vt:lpstr>Sci-Fi AI?</vt:lpstr>
      <vt:lpstr>The AI is about to make “Rational Decisions”</vt:lpstr>
      <vt:lpstr>PowerPoint 演示文稿</vt:lpstr>
      <vt:lpstr>What About the Brain?</vt:lpstr>
      <vt:lpstr>A (Short) History of AI</vt:lpstr>
      <vt:lpstr>The Thinking Machine</vt:lpstr>
      <vt:lpstr>A (Short) History of AI</vt:lpstr>
      <vt:lpstr>What Can AI Do?</vt:lpstr>
      <vt:lpstr>Natural Language</vt:lpstr>
      <vt:lpstr>Natural Language</vt:lpstr>
      <vt:lpstr>Vision (Perception)</vt:lpstr>
      <vt:lpstr>Robotics</vt:lpstr>
      <vt:lpstr>Logic</vt:lpstr>
      <vt:lpstr>Game Playing</vt:lpstr>
      <vt:lpstr>Decision Making</vt:lpstr>
      <vt:lpstr>Designing Rational Agents</vt:lpstr>
      <vt:lpstr>Pac-Man as an Agent</vt:lpstr>
      <vt:lpstr>Avatar Making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Anderson Zou</cp:lastModifiedBy>
  <cp:revision>1489</cp:revision>
  <cp:lastPrinted>2014-01-21T07:51:01Z</cp:lastPrinted>
  <dcterms:created xsi:type="dcterms:W3CDTF">2004-08-27T04:16:05Z</dcterms:created>
  <dcterms:modified xsi:type="dcterms:W3CDTF">2025-06-26T19:02:08Z</dcterms:modified>
</cp:coreProperties>
</file>